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320" r:id="rId2"/>
    <p:sldId id="310" r:id="rId3"/>
    <p:sldId id="321" r:id="rId4"/>
    <p:sldId id="286" r:id="rId5"/>
    <p:sldId id="311" r:id="rId6"/>
    <p:sldId id="314" r:id="rId7"/>
    <p:sldId id="318" r:id="rId8"/>
    <p:sldId id="322" r:id="rId9"/>
    <p:sldId id="323" r:id="rId10"/>
    <p:sldId id="324" r:id="rId11"/>
    <p:sldId id="313" r:id="rId12"/>
    <p:sldId id="325" r:id="rId13"/>
    <p:sldId id="326" r:id="rId14"/>
    <p:sldId id="316" r:id="rId15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16"/>
    <p:restoredTop sz="77075"/>
  </p:normalViewPr>
  <p:slideViewPr>
    <p:cSldViewPr snapToGrid="0" snapToObjects="1">
      <p:cViewPr varScale="1">
        <p:scale>
          <a:sx n="97" d="100"/>
          <a:sy n="97" d="100"/>
        </p:scale>
        <p:origin x="9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47D39E-A684-9645-A848-892D73227B7A}" type="datetimeFigureOut">
              <a:rPr lang="en-US" smtClean="0"/>
              <a:t>9/6/21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0A45DC-ECDA-DB4D-A515-88569941C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4240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DC9A27-1B1A-2546-9A2A-2C8469E5936D}" type="datetimeFigureOut">
              <a:rPr lang="en-US" smtClean="0"/>
              <a:t>9/6/21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13BB80-E3D0-354C-ABCB-614A82F72C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92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028950" y="857250"/>
            <a:ext cx="30861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6089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filter subsets of observations</a:t>
            </a:r>
            <a:r>
              <a:rPr lang="en-US" baseline="0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3BB80-E3D0-354C-ABCB-614A82F72C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9522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3BB80-E3D0-354C-ABCB-614A82F72C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370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created the</a:t>
            </a:r>
            <a:r>
              <a:rPr lang="en-US" baseline="0" dirty="0"/>
              <a:t> group, we don’t see a difference, but R has added the attribute.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3BB80-E3D0-354C-ABCB-614A82F72CC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625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slice(</a:t>
            </a:r>
            <a:r>
              <a:rPr lang="en-US" dirty="0" err="1"/>
              <a:t>family,sample</a:t>
            </a:r>
            <a:r>
              <a:rPr lang="en-US" dirty="0"/>
              <a:t>(</a:t>
            </a:r>
            <a:r>
              <a:rPr lang="en-US" dirty="0" err="1"/>
              <a:t>nrow</a:t>
            </a:r>
            <a:r>
              <a:rPr lang="en-US" dirty="0"/>
              <a:t>(family),3))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3BB80-E3D0-354C-ABCB-614A82F72C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782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801F6-6C2D-1D42-95A1-32F1AC09FE3E}" type="datetime1">
              <a:rPr lang="en-US" smtClean="0"/>
              <a:t>9/6/21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2DB14-452C-A34D-BA50-ED582608724E}" type="datetime1">
              <a:rPr lang="en-US" smtClean="0"/>
              <a:t>9/6/21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9CD3B-085F-BD40-9B79-99523B0A0E66}" type="datetime1">
              <a:rPr lang="en-US" smtClean="0"/>
              <a:t>9/6/21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34469"/>
          </a:xfrm>
        </p:spPr>
        <p:txBody>
          <a:bodyPr>
            <a:normAutofit/>
          </a:bodyPr>
          <a:lstStyle>
            <a:lvl1pPr>
              <a:defRPr sz="3200" b="0" i="0">
                <a:solidFill>
                  <a:srgbClr val="3366FF"/>
                </a:solidFill>
                <a:latin typeface="Avenir Next" charset="0"/>
                <a:ea typeface="Avenir Next" charset="0"/>
                <a:cs typeface="Avenir Nex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5813"/>
            <a:ext cx="7886700" cy="4811150"/>
          </a:xfrm>
        </p:spPr>
        <p:txBody>
          <a:bodyPr/>
          <a:lstStyle>
            <a:lvl1pPr>
              <a:defRPr sz="2400" b="0" i="0">
                <a:latin typeface="Avenir Next" charset="0"/>
                <a:ea typeface="Avenir Next" charset="0"/>
                <a:cs typeface="Avenir Next" charset="0"/>
              </a:defRPr>
            </a:lvl1pPr>
            <a:lvl2pPr>
              <a:defRPr b="0" i="0">
                <a:latin typeface="Avenir Next" charset="0"/>
                <a:ea typeface="Avenir Next" charset="0"/>
                <a:cs typeface="Avenir Next" charset="0"/>
              </a:defRPr>
            </a:lvl2pPr>
            <a:lvl3pPr>
              <a:defRPr b="0" i="0">
                <a:latin typeface="Avenir Next" charset="0"/>
                <a:ea typeface="Avenir Next" charset="0"/>
                <a:cs typeface="Avenir Next" charset="0"/>
              </a:defRPr>
            </a:lvl3pPr>
            <a:lvl4pPr>
              <a:defRPr b="0" i="0">
                <a:latin typeface="Avenir Next" charset="0"/>
                <a:ea typeface="Avenir Next" charset="0"/>
                <a:cs typeface="Avenir Next" charset="0"/>
              </a:defRPr>
            </a:lvl4pPr>
            <a:lvl5pPr>
              <a:defRPr b="0" i="0">
                <a:latin typeface="Avenir Next" charset="0"/>
                <a:ea typeface="Avenir Next" charset="0"/>
                <a:cs typeface="Avenir Nex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0A679-2AA5-8845-A459-763BF710924E}" type="datetime1">
              <a:rPr lang="en-US" smtClean="0"/>
              <a:t>9/6/21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1DEC0-0032-E243-BF26-92B6482E56F0}" type="datetime1">
              <a:rPr lang="en-US" smtClean="0"/>
              <a:t>9/6/21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4A8B4-CE41-0448-A041-A493FE76313D}" type="datetime1">
              <a:rPr lang="en-US" smtClean="0"/>
              <a:t>9/6/21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786B9-D747-1A4C-9074-039AB8386F73}" type="datetime1">
              <a:rPr lang="en-US" smtClean="0"/>
              <a:t>9/6/21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A1FB6-D07F-BE45-979D-1BA7357DD038}" type="datetime1">
              <a:rPr lang="en-US" smtClean="0"/>
              <a:t>9/6/21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F9B11-D959-2F46-BDCE-A07C4844EC29}" type="datetime1">
              <a:rPr lang="en-US" smtClean="0"/>
              <a:t>9/6/21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D59A4-7C1F-9247-B946-5FBFC33C5B71}" type="datetime1">
              <a:rPr lang="en-US" smtClean="0"/>
              <a:t>9/6/21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FED30-1970-A345-A110-3C5ABC02EE7B}" type="datetime1">
              <a:rPr lang="en-US" smtClean="0"/>
              <a:t>9/6/21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CC777C-4221-8144-8E82-F0526C2CA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506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itle 1"/>
          <p:cNvSpPr txBox="1">
            <a:spLocks noGrp="1"/>
          </p:cNvSpPr>
          <p:nvPr>
            <p:ph type="ctrTitle"/>
          </p:nvPr>
        </p:nvSpPr>
        <p:spPr>
          <a:xfrm>
            <a:off x="301505" y="211968"/>
            <a:ext cx="8679051" cy="967459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2800" dirty="0">
                <a:solidFill>
                  <a:srgbClr val="3366FF"/>
                </a:solidFill>
                <a:latin typeface="Avenir Next" charset="0"/>
                <a:ea typeface="Avenir Next" charset="0"/>
                <a:cs typeface="Avenir Next" charset="0"/>
              </a:rPr>
              <a:t>Stat 20: </a:t>
            </a:r>
            <a:r>
              <a:rPr sz="2800" dirty="0">
                <a:solidFill>
                  <a:srgbClr val="3366FF"/>
                </a:solidFill>
                <a:latin typeface="Avenir Next" charset="0"/>
                <a:ea typeface="Avenir Next" charset="0"/>
                <a:cs typeface="Avenir Next" charset="0"/>
              </a:rPr>
              <a:t>Introduct</a:t>
            </a:r>
            <a:r>
              <a:rPr lang="en-US" sz="2800" dirty="0">
                <a:solidFill>
                  <a:srgbClr val="3366FF"/>
                </a:solidFill>
                <a:latin typeface="Avenir Next" charset="0"/>
                <a:ea typeface="Avenir Next" charset="0"/>
                <a:cs typeface="Avenir Next" charset="0"/>
              </a:rPr>
              <a:t>ion to</a:t>
            </a:r>
            <a:r>
              <a:rPr sz="2800" dirty="0">
                <a:solidFill>
                  <a:srgbClr val="3366FF"/>
                </a:solidFill>
                <a:latin typeface="Avenir Next" charset="0"/>
                <a:ea typeface="Avenir Next" charset="0"/>
                <a:cs typeface="Avenir Next" charset="0"/>
              </a:rPr>
              <a:t> Probability and Statistics</a:t>
            </a:r>
            <a:br>
              <a:rPr sz="2800" dirty="0">
                <a:solidFill>
                  <a:srgbClr val="3366FF"/>
                </a:solidFill>
                <a:latin typeface="Avenir Next" charset="0"/>
                <a:ea typeface="Avenir Next" charset="0"/>
                <a:cs typeface="Avenir Next" charset="0"/>
              </a:rPr>
            </a:br>
            <a:endParaRPr sz="2800" dirty="0">
              <a:solidFill>
                <a:srgbClr val="3366FF"/>
              </a:solidFill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122" name="Subtitle 2"/>
          <p:cNvSpPr txBox="1">
            <a:spLocks noGrp="1"/>
          </p:cNvSpPr>
          <p:nvPr>
            <p:ph type="subTitle" idx="1"/>
          </p:nvPr>
        </p:nvSpPr>
        <p:spPr>
          <a:xfrm>
            <a:off x="848139" y="4996070"/>
            <a:ext cx="7540487" cy="164996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 sz="2200">
                <a:solidFill>
                  <a:srgbClr val="000090"/>
                </a:solidFill>
                <a:latin typeface="Avenir Next"/>
                <a:ea typeface="Avenir Next"/>
                <a:cs typeface="Avenir Next"/>
                <a:sym typeface="Avenir Next"/>
              </a:defRPr>
            </a:pPr>
            <a:r>
              <a:rPr lang="en-US" sz="2800" b="1" dirty="0">
                <a:solidFill>
                  <a:srgbClr val="3366FF"/>
                </a:solidFill>
                <a:latin typeface="Avenir Next Demi Bold" panose="020B0503020202020204" pitchFamily="34" charset="0"/>
              </a:rPr>
              <a:t>Module 2, Part 2, Lecture 2 (part 2: </a:t>
            </a:r>
            <a:r>
              <a:rPr lang="en-US" sz="2800" b="1" dirty="0" err="1">
                <a:solidFill>
                  <a:srgbClr val="3366FF"/>
                </a:solidFill>
                <a:latin typeface="Avenir Next Demi Bold" panose="020B0503020202020204" pitchFamily="34" charset="0"/>
              </a:rPr>
              <a:t>dplyr</a:t>
            </a:r>
            <a:r>
              <a:rPr lang="en-US" sz="2800" b="1" dirty="0">
                <a:solidFill>
                  <a:srgbClr val="3366FF"/>
                </a:solidFill>
                <a:latin typeface="Avenir Next Demi Bold" panose="020B0503020202020204" pitchFamily="34" charset="0"/>
              </a:rPr>
              <a:t>)</a:t>
            </a:r>
          </a:p>
          <a:p>
            <a:pPr>
              <a:defRPr sz="2200">
                <a:solidFill>
                  <a:srgbClr val="000090"/>
                </a:solidFill>
                <a:latin typeface="Avenir Next"/>
                <a:ea typeface="Avenir Next"/>
                <a:cs typeface="Avenir Next"/>
                <a:sym typeface="Avenir Next"/>
              </a:defRPr>
            </a:pPr>
            <a:r>
              <a:rPr lang="en-US" b="1" dirty="0">
                <a:solidFill>
                  <a:srgbClr val="3366FF"/>
                </a:solidFill>
                <a:latin typeface="Avenir Next Demi Bold" panose="020B0503020202020204" pitchFamily="34" charset="0"/>
              </a:rPr>
              <a:t>Introducing the </a:t>
            </a:r>
            <a:r>
              <a:rPr lang="en-US" b="1" dirty="0" err="1">
                <a:solidFill>
                  <a:srgbClr val="3366FF"/>
                </a:solidFill>
                <a:latin typeface="Courier" pitchFamily="2" charset="0"/>
              </a:rPr>
              <a:t>tidyverse</a:t>
            </a:r>
            <a:r>
              <a:rPr lang="en-US" b="1" dirty="0">
                <a:solidFill>
                  <a:srgbClr val="3366FF"/>
                </a:solidFill>
                <a:latin typeface="Avenir Next Demi Bold" panose="020B0503020202020204" pitchFamily="34" charset="0"/>
              </a:rPr>
              <a:t> package </a:t>
            </a:r>
            <a:r>
              <a:rPr lang="en-US" b="1" dirty="0" err="1">
                <a:solidFill>
                  <a:srgbClr val="3366FF"/>
                </a:solidFill>
                <a:latin typeface="Courier" pitchFamily="2" charset="0"/>
              </a:rPr>
              <a:t>dplyr</a:t>
            </a:r>
            <a:endParaRPr lang="en-US" b="1" dirty="0">
              <a:solidFill>
                <a:srgbClr val="3366FF"/>
              </a:solidFill>
              <a:latin typeface="Courier" pitchFamily="2" charset="0"/>
            </a:endParaRPr>
          </a:p>
        </p:txBody>
      </p:sp>
      <p:pic>
        <p:nvPicPr>
          <p:cNvPr id="4" name="Picture 3" descr="A picture containing table&#10;&#10;Description automatically generated">
            <a:extLst>
              <a:ext uri="{FF2B5EF4-FFF2-40B4-BE49-F238E27FC236}">
                <a16:creationId xmlns:a16="http://schemas.microsoft.com/office/drawing/2014/main" id="{CDB132DE-F336-D04B-8F48-14828161C6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8996" y="887173"/>
            <a:ext cx="4875777" cy="37300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2106B9-E933-174B-A5F6-B9D139EF8BD0}"/>
              </a:ext>
            </a:extLst>
          </p:cNvPr>
          <p:cNvSpPr txBox="1"/>
          <p:nvPr/>
        </p:nvSpPr>
        <p:spPr>
          <a:xfrm>
            <a:off x="557275" y="4113645"/>
            <a:ext cx="25947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venir Next" panose="020B0503020202020204" pitchFamily="34" charset="0"/>
              </a:rPr>
              <a:t>Artwork by @</a:t>
            </a:r>
            <a:r>
              <a:rPr lang="en-US" sz="1600" dirty="0" err="1">
                <a:latin typeface="Avenir Next" panose="020B0503020202020204" pitchFamily="34" charset="0"/>
              </a:rPr>
              <a:t>allison_horst</a:t>
            </a:r>
            <a:endParaRPr lang="en-US" sz="1600" dirty="0"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354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6486D-1450-244C-A8A3-F46B667CB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Mutate()</a:t>
            </a:r>
          </a:p>
        </p:txBody>
      </p:sp>
      <p:pic>
        <p:nvPicPr>
          <p:cNvPr id="6" name="Content Placeholder 5" descr="A picture containing indoor, computer, table, sitting&#10;&#10;Description automatically generated">
            <a:extLst>
              <a:ext uri="{FF2B5EF4-FFF2-40B4-BE49-F238E27FC236}">
                <a16:creationId xmlns:a16="http://schemas.microsoft.com/office/drawing/2014/main" id="{054B563E-9473-D34D-84A0-0C0344E9EF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5844" y="1039567"/>
            <a:ext cx="6602278" cy="581843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1AB12D-BF37-784F-A061-F843B5976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10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A36184-2271-BC4E-A0CB-26DA9FA2CBB7}"/>
              </a:ext>
            </a:extLst>
          </p:cNvPr>
          <p:cNvSpPr txBox="1"/>
          <p:nvPr/>
        </p:nvSpPr>
        <p:spPr>
          <a:xfrm>
            <a:off x="210196" y="6492874"/>
            <a:ext cx="2898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Next" panose="020B0503020202020204" pitchFamily="34" charset="0"/>
              </a:rPr>
              <a:t>Artwork by @</a:t>
            </a:r>
            <a:r>
              <a:rPr lang="en-US" dirty="0" err="1">
                <a:latin typeface="Avenir Next" panose="020B0503020202020204" pitchFamily="34" charset="0"/>
              </a:rPr>
              <a:t>allison_horst</a:t>
            </a:r>
            <a:endParaRPr lang="en-US" dirty="0"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278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Examples of subsets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5364"/>
            <a:ext cx="8541026" cy="5283464"/>
          </a:xfrm>
        </p:spPr>
        <p:txBody>
          <a:bodyPr>
            <a:normAutofit/>
          </a:bodyPr>
          <a:lstStyle/>
          <a:p>
            <a:r>
              <a:rPr lang="en-US" sz="2000" dirty="0"/>
              <a:t>Ages of those who are not overweight</a:t>
            </a:r>
          </a:p>
          <a:p>
            <a:pPr marL="0" indent="0">
              <a:buNone/>
            </a:pPr>
            <a:r>
              <a:rPr lang="en-US" sz="2000" dirty="0"/>
              <a:t>        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select(filter(family, !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overWt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), age)</a:t>
            </a:r>
          </a:p>
          <a:p>
            <a:pPr marL="0" indent="0">
              <a:buNone/>
            </a:pPr>
            <a:endParaRPr lang="en-US" sz="20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/>
              <a:t>Weights of women in the family</a:t>
            </a:r>
          </a:p>
          <a:p>
            <a:pPr marL="0" indent="0">
              <a:buNone/>
            </a:pPr>
            <a:r>
              <a:rPr lang="en-US" sz="2000" dirty="0"/>
              <a:t>      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select(filter(family, gender ="f"), weight)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r>
              <a:rPr lang="en-US" sz="2000" dirty="0"/>
              <a:t>Genders of those over 50 years old and under 70 inches tall</a:t>
            </a:r>
          </a:p>
          <a:p>
            <a:pPr marL="457200" lvl="1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select(filter(family, age &gt; 50 &amp; height &lt; 70), gender)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E4C4F-7A3E-454B-848C-5FF22CA32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961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Examples of subsets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386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Tallest member of the family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&gt; slice(family,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which.max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(height))</a:t>
            </a:r>
          </a:p>
          <a:p>
            <a:pPr marL="0" indent="0">
              <a:buNone/>
            </a:pPr>
            <a:endParaRPr lang="en-US" sz="20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dirty="0"/>
              <a:t>Every other person in the family</a:t>
            </a:r>
          </a:p>
          <a:p>
            <a:pPr marL="0" indent="0">
              <a:buNone/>
            </a:pPr>
            <a:r>
              <a:rPr lang="en-US" sz="2000" dirty="0"/>
              <a:t>&gt;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slice(family, seq(1,nrow(family), by = 2))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New vector of last names all “Smith”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&gt; family = mutate(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family,lastName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= "Smith")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8A4451-2C23-E045-B1F3-5B4C21B33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913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357" y="365127"/>
            <a:ext cx="8937643" cy="917984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More complicated: subgroups, use </a:t>
            </a:r>
            <a:r>
              <a:rPr lang="en-US" sz="2400" dirty="0" err="1">
                <a:solidFill>
                  <a:srgbClr val="0000FF"/>
                </a:solidFill>
                <a:latin typeface="Courier" charset="0"/>
                <a:ea typeface="Courier" charset="0"/>
                <a:cs typeface="Courier" charset="0"/>
              </a:rPr>
              <a:t>summarise</a:t>
            </a:r>
            <a:r>
              <a:rPr lang="en-US" sz="2400" dirty="0">
                <a:solidFill>
                  <a:srgbClr val="0000FF"/>
                </a:solidFill>
                <a:latin typeface="Courier" charset="0"/>
                <a:ea typeface="Courier" charset="0"/>
                <a:cs typeface="Courier" charset="0"/>
              </a:rPr>
              <a:t>()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6357" y="1600200"/>
            <a:ext cx="8686800" cy="5054600"/>
          </a:xfrm>
        </p:spPr>
        <p:txBody>
          <a:bodyPr>
            <a:normAutofit/>
          </a:bodyPr>
          <a:lstStyle/>
          <a:p>
            <a:r>
              <a:rPr lang="en-US" sz="2000" dirty="0"/>
              <a:t>Suppose we want to look at the average weight, and the height of the tallest men and women in our family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>
                <a:solidFill>
                  <a:srgbClr val="3366FF"/>
                </a:solidFill>
                <a:latin typeface="Courier" charset="0"/>
                <a:ea typeface="Courier" charset="0"/>
                <a:cs typeface="Courier" charset="0"/>
              </a:rPr>
              <a:t>&gt; </a:t>
            </a:r>
            <a:r>
              <a:rPr lang="en-US" sz="2000" dirty="0" err="1">
                <a:solidFill>
                  <a:srgbClr val="3366FF"/>
                </a:solidFill>
                <a:latin typeface="Courier" charset="0"/>
                <a:ea typeface="Courier" charset="0"/>
                <a:cs typeface="Courier" charset="0"/>
              </a:rPr>
              <a:t>mf_group</a:t>
            </a:r>
            <a:r>
              <a:rPr lang="en-US" sz="2000" dirty="0">
                <a:solidFill>
                  <a:srgbClr val="3366FF"/>
                </a:solidFill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2000" dirty="0" err="1">
                <a:solidFill>
                  <a:srgbClr val="3366FF"/>
                </a:solidFill>
                <a:latin typeface="Courier" charset="0"/>
                <a:ea typeface="Courier" charset="0"/>
                <a:cs typeface="Courier" charset="0"/>
              </a:rPr>
              <a:t>group_by</a:t>
            </a:r>
            <a:r>
              <a:rPr lang="en-US" sz="2000" dirty="0">
                <a:solidFill>
                  <a:srgbClr val="3366FF"/>
                </a:solidFill>
                <a:latin typeface="Courier" charset="0"/>
                <a:ea typeface="Courier" charset="0"/>
                <a:cs typeface="Courier" charset="0"/>
              </a:rPr>
              <a:t>(family, gender)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66FF"/>
                </a:solidFill>
                <a:latin typeface="Courier" charset="0"/>
                <a:ea typeface="Courier" charset="0"/>
                <a:cs typeface="Courier" charset="0"/>
              </a:rPr>
              <a:t>&gt; </a:t>
            </a:r>
            <a:r>
              <a:rPr lang="en-US" sz="2000" dirty="0" err="1">
                <a:solidFill>
                  <a:srgbClr val="3366FF"/>
                </a:solidFill>
                <a:latin typeface="Courier" charset="0"/>
                <a:ea typeface="Courier" charset="0"/>
                <a:cs typeface="Courier" charset="0"/>
              </a:rPr>
              <a:t>summarise</a:t>
            </a:r>
            <a:r>
              <a:rPr lang="en-US" sz="2000" dirty="0">
                <a:solidFill>
                  <a:srgbClr val="3366FF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dirty="0" err="1">
                <a:solidFill>
                  <a:srgbClr val="3366FF"/>
                </a:solidFill>
                <a:latin typeface="Courier" charset="0"/>
                <a:ea typeface="Courier" charset="0"/>
                <a:cs typeface="Courier" charset="0"/>
              </a:rPr>
              <a:t>mf_group</a:t>
            </a:r>
            <a:r>
              <a:rPr lang="en-US" sz="2000" dirty="0">
                <a:solidFill>
                  <a:srgbClr val="3366FF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2000" dirty="0" err="1">
                <a:solidFill>
                  <a:srgbClr val="3366FF"/>
                </a:solidFill>
                <a:latin typeface="Courier" charset="0"/>
                <a:ea typeface="Courier" charset="0"/>
                <a:cs typeface="Courier" charset="0"/>
              </a:rPr>
              <a:t>avg_wt</a:t>
            </a:r>
            <a:r>
              <a:rPr lang="en-US" sz="2000" dirty="0">
                <a:solidFill>
                  <a:srgbClr val="3366FF"/>
                </a:solidFill>
                <a:latin typeface="Courier" charset="0"/>
                <a:ea typeface="Courier" charset="0"/>
                <a:cs typeface="Courier" charset="0"/>
              </a:rPr>
              <a:t> = mean(weight),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66FF"/>
                </a:solidFill>
                <a:latin typeface="Courier" charset="0"/>
                <a:ea typeface="Courier" charset="0"/>
                <a:cs typeface="Courier" charset="0"/>
              </a:rPr>
              <a:t>          tallest = max(height))</a:t>
            </a:r>
          </a:p>
          <a:p>
            <a:pPr marL="0" indent="0">
              <a:buNone/>
            </a:pPr>
            <a:endParaRPr lang="en-US" sz="2000" dirty="0">
              <a:solidFill>
                <a:schemeClr val="tx2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mr-IN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sz="2000" dirty="0" err="1">
                <a:latin typeface="Courier" charset="0"/>
                <a:ea typeface="Courier" charset="0"/>
                <a:cs typeface="Courier" charset="0"/>
              </a:rPr>
              <a:t>sex</a:t>
            </a:r>
            <a:r>
              <a:rPr lang="mr-IN" sz="20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mr-IN" sz="2000" dirty="0" err="1">
                <a:latin typeface="Courier" charset="0"/>
                <a:ea typeface="Courier" charset="0"/>
                <a:cs typeface="Courier" charset="0"/>
              </a:rPr>
              <a:t>avg_wt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sz="2000" dirty="0" err="1">
                <a:latin typeface="Courier" charset="0"/>
                <a:ea typeface="Courier" charset="0"/>
                <a:cs typeface="Courier" charset="0"/>
              </a:rPr>
              <a:t>tallest</a:t>
            </a:r>
            <a:r>
              <a:rPr lang="mr-IN" sz="2000" dirty="0">
                <a:latin typeface="Courier" charset="0"/>
                <a:ea typeface="Courier" charset="0"/>
                <a:cs typeface="Courier" charset="0"/>
              </a:rPr>
              <a:t>  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mr-IN" sz="2000" dirty="0">
                <a:latin typeface="Courier" charset="0"/>
                <a:ea typeface="Courier" charset="0"/>
                <a:cs typeface="Courier" charset="0"/>
              </a:rPr>
              <a:t>&lt;</a:t>
            </a:r>
            <a:r>
              <a:rPr lang="mr-IN" sz="2000" dirty="0" err="1">
                <a:latin typeface="Courier" charset="0"/>
                <a:ea typeface="Courier" charset="0"/>
                <a:cs typeface="Courier" charset="0"/>
              </a:rPr>
              <a:t>fctr</a:t>
            </a:r>
            <a:r>
              <a:rPr lang="mr-IN" sz="2000" dirty="0">
                <a:latin typeface="Courier" charset="0"/>
                <a:ea typeface="Courier" charset="0"/>
                <a:cs typeface="Courier" charset="0"/>
              </a:rPr>
              <a:t>&gt;    &lt;</a:t>
            </a:r>
            <a:r>
              <a:rPr lang="mr-IN" sz="2000" dirty="0" err="1">
                <a:latin typeface="Courier" charset="0"/>
                <a:ea typeface="Courier" charset="0"/>
                <a:cs typeface="Courier" charset="0"/>
              </a:rPr>
              <a:t>dbl</a:t>
            </a:r>
            <a:r>
              <a:rPr lang="mr-IN" sz="2000" dirty="0">
                <a:latin typeface="Courier" charset="0"/>
                <a:ea typeface="Courier" charset="0"/>
                <a:cs typeface="Courier" charset="0"/>
              </a:rPr>
              <a:t>&gt;   &lt;</a:t>
            </a:r>
            <a:r>
              <a:rPr lang="mr-IN" sz="200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mr-IN" sz="2000" dirty="0">
                <a:latin typeface="Courier" charset="0"/>
                <a:ea typeface="Courier" charset="0"/>
                <a:cs typeface="Courier" charset="0"/>
              </a:rPr>
              <a:t>&gt;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pPr marL="457200" indent="-457200">
              <a:buAutoNum type="arabicPlain"/>
            </a:pPr>
            <a:r>
              <a:rPr lang="mr-IN" sz="2000" dirty="0" err="1">
                <a:latin typeface="Courier" charset="0"/>
                <a:ea typeface="Courier" charset="0"/>
                <a:cs typeface="Courier" charset="0"/>
              </a:rPr>
              <a:t>f</a:t>
            </a:r>
            <a:r>
              <a:rPr lang="mr-IN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mr-IN" sz="2000" dirty="0">
                <a:latin typeface="Courier" charset="0"/>
                <a:ea typeface="Courier" charset="0"/>
                <a:cs typeface="Courier" charset="0"/>
              </a:rPr>
              <a:t>137.8333      68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mr-IN" sz="2000" dirty="0">
                <a:latin typeface="Courier" charset="0"/>
                <a:ea typeface="Courier" charset="0"/>
                <a:cs typeface="Courier" charset="0"/>
              </a:rPr>
              <a:t>2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sz="2000" dirty="0" err="1">
                <a:latin typeface="Courier" charset="0"/>
                <a:ea typeface="Courier" charset="0"/>
                <a:cs typeface="Courier" charset="0"/>
              </a:rPr>
              <a:t>m</a:t>
            </a:r>
            <a:r>
              <a:rPr lang="mr-IN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sz="2000" dirty="0">
                <a:latin typeface="Courier" charset="0"/>
                <a:ea typeface="Courier" charset="0"/>
                <a:cs typeface="Courier" charset="0"/>
              </a:rPr>
              <a:t>172.6250   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sz="2000" dirty="0">
                <a:latin typeface="Courier" charset="0"/>
                <a:ea typeface="Courier" charset="0"/>
                <a:cs typeface="Courier" charset="0"/>
              </a:rPr>
              <a:t> 73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7E975F-0530-C34C-92ED-6CEE084E6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066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400" dirty="0"/>
              <a:t>Exercise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28650" y="1470991"/>
            <a:ext cx="7886700" cy="47059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Exercise: Randomly select 3 rows from the family </a:t>
            </a:r>
            <a:r>
              <a:rPr lang="en-US" sz="2000" dirty="0" err="1"/>
              <a:t>dataframe</a:t>
            </a:r>
            <a:r>
              <a:rPr lang="en-US" sz="2000" dirty="0"/>
              <a:t>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Hint: Use one of the </a:t>
            </a:r>
            <a:r>
              <a:rPr lang="en-US" sz="2000" dirty="0" err="1"/>
              <a:t>dplyr</a:t>
            </a:r>
            <a:r>
              <a:rPr lang="en-US" sz="2000" dirty="0"/>
              <a:t> functions discussed earlier, and another function that has been discussed in previous lectures.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E1E336-4248-BF4B-B986-DD13A7CF5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253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Subsetting</a:t>
            </a:r>
            <a:r>
              <a:rPr lang="en-US" sz="2400" dirty="0"/>
              <a:t> with </a:t>
            </a:r>
            <a:r>
              <a:rPr lang="en-US" sz="2400" i="1" dirty="0" err="1"/>
              <a:t>dplyr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460090"/>
            <a:ext cx="7886700" cy="5095693"/>
          </a:xfrm>
        </p:spPr>
        <p:txBody>
          <a:bodyPr/>
          <a:lstStyle/>
          <a:p>
            <a:r>
              <a:rPr lang="en-US" sz="2000" dirty="0"/>
              <a:t>Install the package </a:t>
            </a:r>
            <a:r>
              <a:rPr lang="en-US" sz="2000" dirty="0" err="1">
                <a:latin typeface="Avenir Next Medium" panose="020B0503020202020204" pitchFamily="34" charset="0"/>
              </a:rPr>
              <a:t>dplyr</a:t>
            </a:r>
            <a:r>
              <a:rPr lang="en-US" sz="2000" dirty="0"/>
              <a:t> (you need to do this once)</a:t>
            </a:r>
          </a:p>
          <a:p>
            <a:endParaRPr lang="en-US" sz="2000" dirty="0"/>
          </a:p>
          <a:p>
            <a:r>
              <a:rPr lang="en-US" sz="2000" dirty="0"/>
              <a:t>Load </a:t>
            </a:r>
            <a:r>
              <a:rPr lang="en-US" sz="2000" dirty="0" err="1"/>
              <a:t>dplyr</a:t>
            </a:r>
            <a:r>
              <a:rPr lang="en-US" sz="2000" dirty="0"/>
              <a:t>  using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library()</a:t>
            </a:r>
            <a:r>
              <a:rPr lang="en-US" sz="2000" dirty="0"/>
              <a:t> (you need to do this for each new session of </a:t>
            </a:r>
            <a:r>
              <a:rPr lang="en-US" sz="2000" dirty="0" err="1"/>
              <a:t>Rstudio</a:t>
            </a:r>
            <a:r>
              <a:rPr lang="en-US" sz="2000" dirty="0"/>
              <a:t>)</a:t>
            </a:r>
          </a:p>
          <a:p>
            <a:endParaRPr lang="en-US" sz="2000" dirty="0"/>
          </a:p>
          <a:p>
            <a:r>
              <a:rPr lang="en-US" sz="2000" dirty="0"/>
              <a:t>Basic functions for </a:t>
            </a:r>
            <a:r>
              <a:rPr lang="en-US" sz="2000" dirty="0" err="1"/>
              <a:t>subsetting</a:t>
            </a:r>
            <a:r>
              <a:rPr lang="en-US" sz="2000" dirty="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filter()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arrange()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select()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mutate()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summarise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pPr marL="914400" lvl="1" indent="-457200">
              <a:buFont typeface="+mj-lt"/>
              <a:buAutoNum type="arabicPeriod"/>
            </a:pP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/>
              <a:t>and we will use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group_by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317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D2E82-596D-0140-A3B9-A40DE8A75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filter( )</a:t>
            </a:r>
          </a:p>
        </p:txBody>
      </p:sp>
      <p:pic>
        <p:nvPicPr>
          <p:cNvPr id="7" name="Content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1051C6D-C8EB-5A45-8433-DF2DAF8188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971" y="1099595"/>
            <a:ext cx="8397571" cy="485047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0206A6-A836-AF4A-80D3-86EC17333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AF24FB-EF8A-4D43-87E9-63D98AA17EF7}"/>
              </a:ext>
            </a:extLst>
          </p:cNvPr>
          <p:cNvSpPr txBox="1"/>
          <p:nvPr/>
        </p:nvSpPr>
        <p:spPr>
          <a:xfrm>
            <a:off x="628650" y="6123542"/>
            <a:ext cx="2898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Next" panose="020B0503020202020204" pitchFamily="34" charset="0"/>
              </a:rPr>
              <a:t>Artwork by @</a:t>
            </a:r>
            <a:r>
              <a:rPr lang="en-US" dirty="0" err="1">
                <a:latin typeface="Avenir Next" panose="020B0503020202020204" pitchFamily="34" charset="0"/>
              </a:rPr>
              <a:t>allison_horst</a:t>
            </a:r>
            <a:endParaRPr lang="en-US" dirty="0"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9464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6663"/>
            <a:ext cx="9144000" cy="570837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>
                <a:latin typeface="Courier"/>
                <a:cs typeface="Courier"/>
              </a:rPr>
              <a:t>&gt; family</a:t>
            </a:r>
          </a:p>
          <a:p>
            <a:pPr marL="0" indent="0">
              <a:buNone/>
            </a:pPr>
            <a:r>
              <a:rPr lang="en-US" sz="2200" dirty="0">
                <a:latin typeface="Courier"/>
                <a:cs typeface="Courier"/>
              </a:rPr>
              <a:t>   </a:t>
            </a:r>
            <a:r>
              <a:rPr lang="en-US" sz="2200" dirty="0" err="1">
                <a:latin typeface="Courier"/>
                <a:cs typeface="Courier"/>
              </a:rPr>
              <a:t>firstName</a:t>
            </a:r>
            <a:r>
              <a:rPr lang="en-US" sz="2200" dirty="0">
                <a:latin typeface="Courier"/>
                <a:cs typeface="Courier"/>
              </a:rPr>
              <a:t> gender age height weight      </a:t>
            </a:r>
            <a:r>
              <a:rPr lang="en-US" sz="2200" dirty="0" err="1">
                <a:latin typeface="Courier"/>
                <a:cs typeface="Courier"/>
              </a:rPr>
              <a:t>bmi</a:t>
            </a:r>
            <a:r>
              <a:rPr lang="en-US" sz="2200" dirty="0">
                <a:latin typeface="Courier"/>
                <a:cs typeface="Courier"/>
              </a:rPr>
              <a:t> </a:t>
            </a:r>
            <a:r>
              <a:rPr lang="en-US" sz="2200" dirty="0" err="1">
                <a:latin typeface="Courier"/>
                <a:cs typeface="Courier"/>
              </a:rPr>
              <a:t>overWt</a:t>
            </a:r>
            <a:endParaRPr lang="en-US" sz="22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200" dirty="0">
                <a:latin typeface="Courier"/>
                <a:cs typeface="Courier"/>
              </a:rPr>
              <a:t>1        Tom      m  77     70    175 25.16239   TRUE</a:t>
            </a:r>
          </a:p>
          <a:p>
            <a:pPr marL="0" indent="0">
              <a:buNone/>
            </a:pPr>
            <a:r>
              <a:rPr lang="en-US" sz="2200" dirty="0">
                <a:latin typeface="Courier"/>
                <a:cs typeface="Courier"/>
              </a:rPr>
              <a:t>2        May      f  33     64    125 21.50106  FALSE</a:t>
            </a:r>
          </a:p>
          <a:p>
            <a:pPr marL="0" indent="0">
              <a:buNone/>
            </a:pPr>
            <a:r>
              <a:rPr lang="en-US" sz="2200" dirty="0">
                <a:latin typeface="Courier"/>
                <a:cs typeface="Courier"/>
              </a:rPr>
              <a:t>3        Joe      m  79     73    185 24.45884  FALSE</a:t>
            </a:r>
          </a:p>
          <a:p>
            <a:pPr marL="0" indent="0">
              <a:buNone/>
            </a:pPr>
            <a:r>
              <a:rPr lang="en-US" sz="2200" dirty="0">
                <a:latin typeface="Courier"/>
                <a:cs typeface="Courier"/>
              </a:rPr>
              <a:t>4        Bob      m  47     67    156 24.48414  FALSE</a:t>
            </a:r>
          </a:p>
          <a:p>
            <a:pPr marL="0" indent="0">
              <a:buNone/>
            </a:pPr>
            <a:r>
              <a:rPr lang="en-US" sz="2200" dirty="0">
                <a:latin typeface="Courier"/>
                <a:cs typeface="Courier"/>
              </a:rPr>
              <a:t>5        Sue      f  27     64    105 18.06089  FALSE</a:t>
            </a:r>
          </a:p>
          <a:p>
            <a:pPr marL="0" indent="0">
              <a:buNone/>
            </a:pPr>
            <a:r>
              <a:rPr lang="en-US" sz="2200" dirty="0">
                <a:latin typeface="Courier"/>
                <a:cs typeface="Courier"/>
              </a:rPr>
              <a:t>6        Liz      f  33     68    190 28.94981   TRUE</a:t>
            </a:r>
          </a:p>
          <a:p>
            <a:pPr marL="0" indent="0">
              <a:buNone/>
            </a:pPr>
            <a:r>
              <a:rPr lang="en-US" sz="2200" dirty="0">
                <a:latin typeface="Courier"/>
                <a:cs typeface="Courier"/>
              </a:rPr>
              <a:t>7        Jon      m  67     68    185 28.18797   TRUE</a:t>
            </a:r>
          </a:p>
          <a:p>
            <a:pPr marL="0" indent="0">
              <a:buNone/>
            </a:pPr>
            <a:r>
              <a:rPr lang="en-US" sz="2200" dirty="0">
                <a:latin typeface="Courier"/>
                <a:cs typeface="Courier"/>
              </a:rPr>
              <a:t>8        Sal      f  52     65    124 20.67783  FALSE</a:t>
            </a:r>
          </a:p>
          <a:p>
            <a:pPr marL="0" indent="0">
              <a:buNone/>
            </a:pPr>
            <a:r>
              <a:rPr lang="en-US" sz="2200" dirty="0">
                <a:latin typeface="Courier"/>
                <a:cs typeface="Courier"/>
              </a:rPr>
              <a:t>9        Tim      m  59     68    175 26.66430   TRUE</a:t>
            </a:r>
          </a:p>
          <a:p>
            <a:pPr marL="0" indent="0">
              <a:buNone/>
            </a:pPr>
            <a:r>
              <a:rPr lang="en-US" sz="2200" dirty="0">
                <a:latin typeface="Courier"/>
                <a:cs typeface="Courier"/>
              </a:rPr>
              <a:t>10       Tom      m  27     71    215 30.04911   TRUE</a:t>
            </a:r>
          </a:p>
          <a:p>
            <a:pPr marL="0" indent="0">
              <a:buNone/>
            </a:pPr>
            <a:r>
              <a:rPr lang="en-US" sz="2200" dirty="0">
                <a:latin typeface="Courier"/>
                <a:cs typeface="Courier"/>
              </a:rPr>
              <a:t>11       Ann      f  55     67    166 26.05364   TRUE</a:t>
            </a:r>
          </a:p>
          <a:p>
            <a:pPr marL="0" indent="0">
              <a:buNone/>
            </a:pPr>
            <a:r>
              <a:rPr lang="en-US" sz="2200" dirty="0">
                <a:latin typeface="Courier"/>
                <a:cs typeface="Courier"/>
              </a:rPr>
              <a:t>12       Dan      m  24     66    140 22.64384  FALSE</a:t>
            </a:r>
          </a:p>
          <a:p>
            <a:pPr marL="0" indent="0">
              <a:buNone/>
            </a:pPr>
            <a:r>
              <a:rPr lang="en-US" sz="2200" dirty="0">
                <a:latin typeface="Courier"/>
                <a:cs typeface="Courier"/>
              </a:rPr>
              <a:t>13       Art      m  46     66    150 24.26126  FALSE</a:t>
            </a:r>
          </a:p>
          <a:p>
            <a:pPr marL="0" indent="0">
              <a:buNone/>
            </a:pPr>
            <a:r>
              <a:rPr lang="en-US" sz="2200" dirty="0">
                <a:latin typeface="Courier"/>
                <a:cs typeface="Courier"/>
              </a:rPr>
              <a:t>14       Zoe      f  48     62    125 22.91060  FALSE</a:t>
            </a:r>
          </a:p>
          <a:p>
            <a:pPr marL="0" indent="0">
              <a:buNone/>
            </a:pPr>
            <a:endParaRPr lang="en-US" sz="2200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2200" dirty="0">
              <a:latin typeface="Courier"/>
              <a:cs typeface="Courier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500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filter()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57288"/>
            <a:ext cx="7886700" cy="5019675"/>
          </a:xfrm>
        </p:spPr>
        <p:txBody>
          <a:bodyPr>
            <a:normAutofit/>
          </a:bodyPr>
          <a:lstStyle/>
          <a:p>
            <a:r>
              <a:rPr lang="en-US" sz="2000" dirty="0"/>
              <a:t>First entry is the </a:t>
            </a:r>
            <a:r>
              <a:rPr lang="en-US" sz="2000" dirty="0" err="1"/>
              <a:t>dataframe</a:t>
            </a:r>
            <a:r>
              <a:rPr lang="en-US" sz="2000" dirty="0"/>
              <a:t>, and then we tell R how to select rows according to some logical or comparison condition.</a:t>
            </a:r>
          </a:p>
          <a:p>
            <a:r>
              <a:rPr lang="en-US" sz="2000" dirty="0"/>
              <a:t>There are the usual comparison operators:</a:t>
            </a:r>
          </a:p>
          <a:p>
            <a:pPr marL="0" indent="0" algn="ctr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&lt;, &lt;=, &gt;, &gt;=, !=, ==</a:t>
            </a:r>
          </a:p>
          <a:p>
            <a:endParaRPr lang="en-US" sz="2000" dirty="0"/>
          </a:p>
          <a:p>
            <a:r>
              <a:rPr lang="en-US" sz="2000" dirty="0"/>
              <a:t>The logical operators are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&amp;</a:t>
            </a:r>
            <a:r>
              <a:rPr lang="en-US" sz="2000" dirty="0"/>
              <a:t>(and),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| </a:t>
            </a:r>
            <a:r>
              <a:rPr lang="en-US" sz="2000" dirty="0"/>
              <a:t>(or),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!</a:t>
            </a:r>
            <a:r>
              <a:rPr lang="en-US" sz="2000" dirty="0"/>
              <a:t>(not)</a:t>
            </a:r>
          </a:p>
          <a:p>
            <a:endParaRPr lang="en-US" sz="2000" dirty="0"/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filter(data, condition) </a:t>
            </a:r>
            <a:r>
              <a:rPr lang="en-US" sz="2000" dirty="0"/>
              <a:t>returns all rows for which the condition is TRUE.</a:t>
            </a:r>
          </a:p>
          <a:p>
            <a:r>
              <a:rPr lang="en-US" sz="2000" dirty="0"/>
              <a:t>To try later:</a:t>
            </a:r>
          </a:p>
          <a:p>
            <a:pPr marL="0" indent="0">
              <a:buNone/>
            </a:pPr>
            <a:r>
              <a:rPr lang="en-US" sz="2000" dirty="0">
                <a:latin typeface="Courier" pitchFamily="2" charset="0"/>
              </a:rPr>
              <a:t> &gt; filter(family, </a:t>
            </a:r>
            <a:r>
              <a:rPr lang="en-US" sz="2000" dirty="0" err="1">
                <a:latin typeface="Courier" pitchFamily="2" charset="0"/>
              </a:rPr>
              <a:t>bmi</a:t>
            </a:r>
            <a:r>
              <a:rPr lang="en-US" sz="2000" dirty="0">
                <a:latin typeface="Courier" pitchFamily="2" charset="0"/>
              </a:rPr>
              <a:t>&gt;=28)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951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arrange()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461294"/>
            <a:ext cx="8038293" cy="4716873"/>
          </a:xfrm>
        </p:spPr>
        <p:txBody>
          <a:bodyPr/>
          <a:lstStyle/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arrange() </a:t>
            </a:r>
            <a:r>
              <a:rPr lang="en-US" sz="2000" dirty="0"/>
              <a:t>works similarly to 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filter() </a:t>
            </a:r>
          </a:p>
          <a:p>
            <a:r>
              <a:rPr lang="en-US" sz="2000" dirty="0"/>
              <a:t>Instead of </a:t>
            </a:r>
            <a:r>
              <a:rPr lang="en-US" sz="2000" i="1" dirty="0"/>
              <a:t>selecting</a:t>
            </a:r>
            <a:r>
              <a:rPr lang="en-US" sz="2000" dirty="0"/>
              <a:t> rows, it </a:t>
            </a:r>
            <a:r>
              <a:rPr lang="en-US" sz="2000" i="1" dirty="0"/>
              <a:t>changes</a:t>
            </a:r>
            <a:r>
              <a:rPr lang="en-US" sz="2000" dirty="0"/>
              <a:t> their order. </a:t>
            </a:r>
          </a:p>
          <a:p>
            <a:r>
              <a:rPr lang="en-US" sz="2000" dirty="0"/>
              <a:t>Inputs: a data frame and a set of column names (or more complicated expressions) to order by. </a:t>
            </a:r>
          </a:p>
          <a:p>
            <a:r>
              <a:rPr lang="en-US" sz="2000" dirty="0"/>
              <a:t>If you provide more than one column name, each additional column will be used to break ties in the values of preceding columns</a:t>
            </a:r>
          </a:p>
          <a:p>
            <a:r>
              <a:rPr lang="en-US" sz="2000" dirty="0"/>
              <a:t>To try later:</a:t>
            </a:r>
          </a:p>
          <a:p>
            <a:pPr marL="0" indent="0">
              <a:buNone/>
            </a:pPr>
            <a:r>
              <a:rPr lang="en-US" sz="2000" dirty="0">
                <a:latin typeface="Courier" pitchFamily="2" charset="0"/>
              </a:rPr>
              <a:t>&gt; arrange(family, </a:t>
            </a:r>
            <a:r>
              <a:rPr lang="en-US" sz="2000" dirty="0" err="1">
                <a:latin typeface="Courier" pitchFamily="2" charset="0"/>
              </a:rPr>
              <a:t>bmi</a:t>
            </a:r>
            <a:r>
              <a:rPr lang="en-US" sz="2000" dirty="0"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latin typeface="Courier" pitchFamily="2" charset="0"/>
              </a:rPr>
              <a:t>&gt; arrange(family, desc(</a:t>
            </a:r>
            <a:r>
              <a:rPr lang="en-US" sz="2000" dirty="0" err="1">
                <a:latin typeface="Courier" pitchFamily="2" charset="0"/>
              </a:rPr>
              <a:t>bmi</a:t>
            </a:r>
            <a:r>
              <a:rPr lang="en-US" sz="2000" dirty="0">
                <a:latin typeface="Courier" pitchFamily="2" charset="0"/>
              </a:rPr>
              <a:t>))</a:t>
            </a:r>
          </a:p>
          <a:p>
            <a:r>
              <a:rPr lang="en-US" sz="2000" dirty="0"/>
              <a:t>What is the difference?</a:t>
            </a:r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281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select()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0087" y="1232453"/>
            <a:ext cx="7381462" cy="4876800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select()</a:t>
            </a:r>
            <a:r>
              <a:rPr lang="en-US" sz="2000" dirty="0"/>
              <a:t>works similarly to 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filter() </a:t>
            </a:r>
          </a:p>
          <a:p>
            <a:r>
              <a:rPr lang="en-US" sz="2000" dirty="0"/>
              <a:t>Both are basic functions.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filter() </a:t>
            </a:r>
            <a:r>
              <a:rPr lang="en-US" sz="2000" dirty="0"/>
              <a:t>selects rows according to specified conditions, while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select() </a:t>
            </a:r>
            <a:r>
              <a:rPr lang="en-US" sz="2000" dirty="0"/>
              <a:t>selects variables (columns)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&gt; select(family, weight)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&gt; select(family, -height)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&gt; select(family,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ends_with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("eight"))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&gt; select(filter(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family,age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&gt;50 &amp; height&lt;70), gender)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&gt; select(filter(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family,age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&gt; 50 &amp; height &lt; 70),name, gender)</a:t>
            </a:r>
          </a:p>
          <a:p>
            <a:endParaRPr lang="en-US" sz="2000" dirty="0"/>
          </a:p>
          <a:p>
            <a:pPr marL="0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132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slice()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330" y="1461294"/>
            <a:ext cx="8653670" cy="4716873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slice()</a:t>
            </a:r>
            <a:r>
              <a:rPr lang="en-US" sz="2000" dirty="0"/>
              <a:t>selects the rows by indicating position</a:t>
            </a: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slice(data, rows to keep </a:t>
            </a:r>
            <a:r>
              <a:rPr lang="en-US" sz="2000" i="1" dirty="0">
                <a:latin typeface="Courier" charset="0"/>
                <a:ea typeface="Courier" charset="0"/>
                <a:cs typeface="Courier" charset="0"/>
              </a:rPr>
              <a:t>or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drop)</a:t>
            </a:r>
          </a:p>
          <a:p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&gt; slice(family, 1)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&gt; slice(family,  -3:-14)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&gt; slice(family, 5:n())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580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Other functions: mutate and rename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2035" y="1460090"/>
            <a:ext cx="8605393" cy="4716873"/>
          </a:xfrm>
        </p:spPr>
        <p:txBody>
          <a:bodyPr/>
          <a:lstStyle/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mutate() </a:t>
            </a:r>
            <a:r>
              <a:rPr lang="en-US" sz="2000" dirty="0"/>
              <a:t>adds columns that might be functions of other columns or just new columns</a:t>
            </a:r>
          </a:p>
          <a:p>
            <a:endParaRPr lang="en-US" sz="2000" dirty="0"/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mutate(data, new column name = definition of new col)</a:t>
            </a:r>
          </a:p>
          <a:p>
            <a:endParaRPr lang="en-US" sz="2000" dirty="0"/>
          </a:p>
          <a:p>
            <a:r>
              <a:rPr lang="en-US" sz="2000" dirty="0"/>
              <a:t>rename just renames a column</a:t>
            </a: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rename(data, new column name = old name)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C777C-4221-8144-8E82-F0526C2CA67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768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5137</TotalTime>
  <Words>893</Words>
  <Application>Microsoft Macintosh PowerPoint</Application>
  <PresentationFormat>On-screen Show (4:3)</PresentationFormat>
  <Paragraphs>137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Avenir Next</vt:lpstr>
      <vt:lpstr>Avenir Next Demi Bold</vt:lpstr>
      <vt:lpstr>Avenir Next Medium</vt:lpstr>
      <vt:lpstr>Calibri</vt:lpstr>
      <vt:lpstr>Calibri Light</vt:lpstr>
      <vt:lpstr>Courier</vt:lpstr>
      <vt:lpstr>Courier New</vt:lpstr>
      <vt:lpstr>Office Theme</vt:lpstr>
      <vt:lpstr>Stat 20: Introduction to Probability and Statistics </vt:lpstr>
      <vt:lpstr>Subsetting with dplyr</vt:lpstr>
      <vt:lpstr>filter( )</vt:lpstr>
      <vt:lpstr>PowerPoint Presentation</vt:lpstr>
      <vt:lpstr>filter()</vt:lpstr>
      <vt:lpstr>arrange()</vt:lpstr>
      <vt:lpstr>select()</vt:lpstr>
      <vt:lpstr>slice()</vt:lpstr>
      <vt:lpstr>Other functions: mutate and rename</vt:lpstr>
      <vt:lpstr>Mutate()</vt:lpstr>
      <vt:lpstr>Examples of subsets</vt:lpstr>
      <vt:lpstr>Examples of subsets</vt:lpstr>
      <vt:lpstr>More complicated: subgroups, use summarise()</vt:lpstr>
      <vt:lpstr>Exercise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Probability and Statistics Stat 20 Fall 2018</dc:title>
  <dc:creator>Shobhana Stoyanov</dc:creator>
  <cp:lastModifiedBy>Shobhana Stoyanov</cp:lastModifiedBy>
  <cp:revision>190</cp:revision>
  <cp:lastPrinted>2020-09-11T17:51:38Z</cp:lastPrinted>
  <dcterms:created xsi:type="dcterms:W3CDTF">2018-08-28T01:23:49Z</dcterms:created>
  <dcterms:modified xsi:type="dcterms:W3CDTF">2021-09-07T05:03:42Z</dcterms:modified>
</cp:coreProperties>
</file>

<file path=docProps/thumbnail.jpeg>
</file>